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9" r:id="rId11"/>
    <p:sldId id="264" r:id="rId12"/>
    <p:sldId id="265" r:id="rId13"/>
    <p:sldId id="266" r:id="rId14"/>
    <p:sldId id="27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eg>
</file>

<file path=ppt/media/image14.jpeg>
</file>

<file path=ppt/media/image15.jp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7FD4-BCCB-4DFC-965A-56E29D995A61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616531-87B6-4B10-9A37-451682D178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1885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>
              <a:lnSpc>
                <a:spcPct val="107000"/>
              </a:lnSpc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Créée en avril 2010 à San Francisco par Anthony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Goldbloom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Kaggle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 une plateforme qui organise des compétitions en data science et qui récompense les meilleurs analystes internationaux. 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Dans ce dernier projet du parcours Ingénieur Machine Learning, nous devons choisir une compétition, y participer et obtenir des résultats mesurables.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Kaggle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 conçue comme une plateforme collaborative. Ce projet est l’occasion de participer à cette communauté.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9494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J’ai choisi la compétition « House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Prices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Advanced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Regression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Techniques » dans lequel on doit prédire le prix de vente de maison et pratiquer le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feature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engineering.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 - 79 variables explicatives décrivant tous les aspects de maison résidentielles.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a un fichier « train » sur lequel on va entrainer nos modèles, les maisons de ce fichier ont un prix associé. On a également un fichier « test », possédant une colonne de moins que « train » contenant les maisons dont on va chercher à estimer le prix de vente.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metrique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ce projet est « Root-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Squared-Error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(RMSE) », nous devons rendre un fichier .csv contenant les identifiants des maisons à estimer ainsi que le prix que l’on a estimé.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3895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Sortie de ce nettoyage, certaines variables présentent dans  train ne le sont pas dans test et inversement.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supprime ces variables.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KNNImputer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fr-FR" sz="2800" b="0" i="0" dirty="0">
                <a:solidFill>
                  <a:srgbClr val="212529"/>
                </a:solidFill>
                <a:effectLst/>
                <a:latin typeface="-apple-system"/>
              </a:rPr>
              <a:t>Imputation pour compléter les valeurs manquantes à l'aide des k-plus proches voisins. (ICI </a:t>
            </a:r>
            <a:r>
              <a:rPr lang="fr-FR" sz="2800" b="0" i="0" dirty="0">
                <a:solidFill>
                  <a:srgbClr val="212529"/>
                </a:solidFill>
                <a:effectLst/>
                <a:latin typeface="-apple-system"/>
                <a:sym typeface="Wingdings" panose="05000000000000000000" pitchFamily="2" charset="2"/>
              </a:rPr>
              <a:t> 3)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3745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constate que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SalePrice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 particulièrement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correlée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avec un grand nombre de variables de notre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dataset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766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RandomForestClassifier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</a:p>
          <a:p>
            <a:pPr marL="899160">
              <a:lnSpc>
                <a:spcPct val="107000"/>
              </a:lnSpc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un méta-estimateur qui ajuste un certain nombre de classificateurs d'arbres de décision sur divers sous-échantillons de l'ensemble de données et utilise la moyenne pour améliorer la précision prédictive et contrôler le surajustement. </a:t>
            </a:r>
          </a:p>
          <a:p>
            <a:pPr marL="899160">
              <a:lnSpc>
                <a:spcPct val="107000"/>
              </a:lnSpc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GradientBoostingRegressor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</a:p>
          <a:p>
            <a:pPr marL="899160">
              <a:lnSpc>
                <a:spcPct val="107000"/>
              </a:lnSpc>
            </a:pP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Il construit un modèle additif par étapes ; il permet l'optimisation de fonctions de perte différenciables arbitraires. A chaque étape, un arbre de régression est ajusté sur le gradient négatif de la fonction de perte donnée.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99160">
              <a:lnSpc>
                <a:spcPct val="107000"/>
              </a:lnSpc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XGBRegressor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</a:p>
          <a:p>
            <a:pPr marL="899160">
              <a:lnSpc>
                <a:spcPct val="107000"/>
              </a:lnSpc>
              <a:spcAft>
                <a:spcPts val="800"/>
              </a:spcAft>
            </a:pP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XGBoost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 une bibliothèque logicielle open source qui fournit un cadre de régularisation de gradient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boosting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787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073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Parler des résultats des autres (</a:t>
            </a:r>
            <a:r>
              <a:rPr lang="fr-FR" dirty="0" err="1"/>
              <a:t>outliers</a:t>
            </a:r>
            <a:r>
              <a:rPr lang="fr-FR" dirty="0"/>
              <a:t> --- </a:t>
            </a:r>
            <a:r>
              <a:rPr lang="fr-FR" dirty="0" err="1"/>
              <a:t>features</a:t>
            </a:r>
            <a:r>
              <a:rPr lang="fr-FR" dirty="0"/>
              <a:t> importance)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16531-87B6-4B10-9A37-451682D178B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027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C86BAD-44E7-4D61-A2D1-169BE984D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99B10D8-35FD-477C-A021-476BFEC71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CF4831-9D4E-4FF7-A44A-0BDB95A66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5060ED-4300-496E-BE0C-622ADE50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988C28-3020-4679-89A8-365DE911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58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66B863-43B7-45BC-BB27-FD364934B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AB03617-9321-4EFF-AADE-13FCC50D6E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941AB-6283-4DD6-ABA2-769825D43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D3158B-6B51-47ED-B114-E5259A91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7D59-1B1B-475D-915D-5B185F60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33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2EBEB88-1BDC-4C85-8CD2-F8E92A5B7B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4C9A442-45DD-45A1-8244-98F59C1EA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C76669-1DF8-44D7-BF06-80099A7FE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ADE925-22F7-4823-BADC-D4DC1510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53A6E8-F324-41A9-8854-9CDCF625D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94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04E9F-4CF0-4D2F-9ABA-107C5606F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D3A2E3-91A0-481A-9ABC-0233F0C73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265AEB-3079-466D-A9E2-9B58E10B7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4B6336-7F62-43E2-80B0-33509E0C9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93CCBD-255F-4327-9665-D75C4C651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475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A0511F-00C5-4699-B8A8-65AE00FB3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BAFE5D-A8DA-403A-9BF3-FA17CFC7A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489834-EE33-4B98-A47C-5B7B14802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8F9402-576C-42B7-8505-40D76BFB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DFAC3D-5ADB-4125-BC02-D7689557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1197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7EDD43-D812-45BE-88BA-12C5A5777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6C656D-0A92-40ED-883C-5B222FC23C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BF67533-0806-4F96-A155-64E3C6E09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9DFCC4-8BC7-46F8-99B0-8850AFE0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BC29AE1-15DE-41AA-81EA-AACB84B9E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321D77-3677-4930-A5E9-6D725E8E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746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228268-9756-4FB5-BECF-BD59162D2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CEE485-05A5-4315-AFA8-5C83400A8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AC6AB59-99BC-417A-B519-0FCAAC81C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99CC241-0817-4656-A208-3B8446E548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50124C2-DDBC-416C-8688-9DBD43DE2D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598810D-4A04-41CA-892B-217ED73BD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5D72F80-05FD-4DB5-AEDD-10B62658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703CCF6-61BF-452E-B7B5-19C43A70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454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2E2D67-5CBA-4CEC-A5B5-AFB69B382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C8B65FC-E1B9-4454-BAF0-DBA9E5BFC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C9BBD6-D4AD-4360-BA67-44CDAD1AE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49431CF-14A4-4C8D-80FC-19A0BF3A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5184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E0F995-DDBE-431D-88BA-FD90B5E2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16E97CB-03D7-425B-A4BA-6888FD794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43CFA5A-A255-4148-833F-E7BEFD68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2152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C6C998-7A24-4BC2-96B9-19474CA4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F4C598-C7D4-40ED-B12E-77F67B264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210460A-6CD0-45F7-BEB6-6E45C2AEF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3B4CCBE-45C4-4F59-86AE-CB88E2D40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0F09D6-B9E7-459C-9344-40D38064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2FA9C0-AAF8-48B1-9754-C61C7119F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25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95249-8D5D-4F11-8C12-B6BD2A40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54522CA-8A77-4EB2-9CC8-285C5181F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710BE3F-D617-4DDB-996C-EFCF3C843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2ED734D-B265-4511-80D0-ECEABCA8D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A986F5-17A4-4495-9F53-843659B8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17A4BB7-2445-4E10-AD65-D5EAC8734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7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986E2B6-A325-47CD-B537-6695D76C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074717-5691-40BA-B6D6-F227981C6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C9CB0E-DB5C-4562-B1E1-D49CEECDE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CA2A7-33AB-4D3C-A9CA-8DA905F5DB5E}" type="datetimeFigureOut">
              <a:rPr lang="fr-FR" smtClean="0"/>
              <a:t>24/06/2021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271564C-91C0-497A-B826-AD0D56F5E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B23AF9-BA79-4F2F-97E6-A63102B4A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DC2A9-CA0B-4713-B5DD-9D37765404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3259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thibaultroussel/notebook-p8-tr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texte, bâtiment, maison&#10;&#10;Description générée automatiquement">
            <a:extLst>
              <a:ext uri="{FF2B5EF4-FFF2-40B4-BE49-F238E27FC236}">
                <a16:creationId xmlns:a16="http://schemas.microsoft.com/office/drawing/2014/main" id="{C3308A24-1892-4A4D-A03E-C3C610D47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2" t="7557" r="24194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3DF79D-C889-4D85-A60E-007A357E1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fr-FR" sz="4800" b="1" u="sng" dirty="0"/>
              <a:t>Projet 8 IML</a:t>
            </a:r>
            <a:br>
              <a:rPr lang="fr-FR" sz="4800" b="1" dirty="0"/>
            </a:br>
            <a:r>
              <a:rPr lang="fr-FR" sz="4800" b="1" dirty="0"/>
              <a:t>Participez à une compétition </a:t>
            </a:r>
            <a:r>
              <a:rPr lang="fr-FR" sz="4800" b="1" dirty="0" err="1"/>
              <a:t>Kaggle</a:t>
            </a:r>
            <a:r>
              <a:rPr lang="fr-FR" sz="4800" b="1" dirty="0"/>
              <a:t> !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Image 17" descr="OpenClassrooms - Audit de recrutement - 1to1PROGRESS">
            <a:extLst>
              <a:ext uri="{FF2B5EF4-FFF2-40B4-BE49-F238E27FC236}">
                <a16:creationId xmlns:a16="http://schemas.microsoft.com/office/drawing/2014/main" id="{D5780BD3-DE11-43DB-A8E5-4AA88A5EE16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4966646"/>
            <a:ext cx="6501940" cy="1916166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softEdge rad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8F35A1B-ABD2-4C25-B633-86D3D5AD8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966" y="300118"/>
            <a:ext cx="2064672" cy="797433"/>
          </a:xfrm>
          <a:prstGeom prst="rect">
            <a:avLst/>
          </a:prstGeom>
          <a:noFill/>
          <a:effectLst>
            <a:reflection stA="13000" endPos="65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0598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ciel, bâtiment, extérieur, maison&#10;&#10;Description générée automatiquement">
            <a:extLst>
              <a:ext uri="{FF2B5EF4-FFF2-40B4-BE49-F238E27FC236}">
                <a16:creationId xmlns:a16="http://schemas.microsoft.com/office/drawing/2014/main" id="{24B38533-AD74-4A5D-8B73-C6C2CA2D36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C72FCE9-040E-43BE-B2A3-42A9A918D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u="sng">
                <a:solidFill>
                  <a:srgbClr val="FFFFFF"/>
                </a:solidFill>
                <a:latin typeface="+mn-lt"/>
              </a:rPr>
              <a:t>5. </a:t>
            </a:r>
            <a:r>
              <a:rPr lang="fr-FR" sz="4000" u="sng">
                <a:solidFill>
                  <a:srgbClr val="FFFFFF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Modélisation</a:t>
            </a:r>
            <a:endParaRPr lang="fr-FR" sz="4000">
              <a:solidFill>
                <a:srgbClr val="FFFFFF"/>
              </a:solidFill>
            </a:endParaRPr>
          </a:p>
        </p:txBody>
      </p:sp>
      <p:cxnSp>
        <p:nvCxnSpPr>
          <p:cNvPr id="30" name="Straight Connector 2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03D620-6139-4A55-BF2E-EFC8F94F1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>
              <a:spcAft>
                <a:spcPts val="800"/>
              </a:spcAft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Différentes modélisations ont été essayé, avec :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ifférents GridSearchCV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Suppressions ou non des outliers dans train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Features importance » pour récupérer les 10 variables les plus utiles</a:t>
            </a:r>
          </a:p>
          <a:p>
            <a:pPr marL="342900" lvl="0" indent="-342900"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Features importance » sans outliers dans train</a:t>
            </a:r>
          </a:p>
          <a:p>
            <a:endParaRPr lang="fr-FR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907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3FA8931-B0D4-468D-ACF3-BD8F943F2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fr-FR" u="sng">
                <a:latin typeface="+mn-lt"/>
              </a:rPr>
              <a:t>6. Modèle final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BB2E01-7FE4-4C9A-903E-CE24569E0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XGBRegressor. </a:t>
            </a:r>
          </a:p>
          <a:p>
            <a:pPr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XGBoost est une bibliothèque logicielle open source qui fournit un cadre de régularisation de gradient boosting.</a:t>
            </a:r>
          </a:p>
          <a:p>
            <a:pPr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GridSearchCV :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parameters =  {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'n_estimators': [100, 200, 500, 700],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'learning_rate': [0.001, 0.01, 0.1, 0.2, 0.3],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'gamma': [0.5, 1, 1.5, 2, 5],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'subsample': [0.6, 0.8, 1.0]</a:t>
            </a:r>
          </a:p>
          <a:p>
            <a:pPr marL="678180" lvl="1" indent="0">
              <a:spcAft>
                <a:spcPts val="800"/>
              </a:spcAft>
              <a:buNone/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} </a:t>
            </a:r>
          </a:p>
          <a:p>
            <a:pPr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fait tourner ce modèle sur toutes les données d’entrainement avant de soumettre notre prédiction finale à Kaggle.</a:t>
            </a:r>
          </a:p>
          <a:p>
            <a:pPr marL="0" indent="0">
              <a:buNone/>
            </a:pPr>
            <a:endParaRPr lang="fr-FR" sz="1100"/>
          </a:p>
        </p:txBody>
      </p:sp>
      <p:pic>
        <p:nvPicPr>
          <p:cNvPr id="5" name="Image 4" descr="Une image contenant extérieur, tour&#10;&#10;Description générée automatiquement">
            <a:extLst>
              <a:ext uri="{FF2B5EF4-FFF2-40B4-BE49-F238E27FC236}">
                <a16:creationId xmlns:a16="http://schemas.microsoft.com/office/drawing/2014/main" id="{B09A42D6-6870-457E-BD1A-CD45049242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64" r="1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5721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27DBE8-7A20-4DC8-AFC3-F2C54315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fr-FR" u="sng">
                <a:latin typeface="+mn-lt"/>
              </a:rPr>
              <a:t>7.	Résultats</a:t>
            </a:r>
          </a:p>
        </p:txBody>
      </p:sp>
      <p:pic>
        <p:nvPicPr>
          <p:cNvPr id="5" name="Image 4" descr="Une image contenant ciel, extérieur, bâtiment, maison&#10;&#10;Description générée automatiquement">
            <a:extLst>
              <a:ext uri="{FF2B5EF4-FFF2-40B4-BE49-F238E27FC236}">
                <a16:creationId xmlns:a16="http://schemas.microsoft.com/office/drawing/2014/main" id="{17652C54-F63F-4E38-A0ED-2CCC6885A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04" t="-999" r="-214" b="999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6F880F-455E-4045-A41E-739FF5240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fr-FR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RMSE: </a:t>
            </a:r>
            <a:r>
              <a:rPr lang="fr-FR" sz="200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0.13222</a:t>
            </a:r>
            <a:endParaRPr lang="fr-FR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800"/>
              </a:spcAft>
            </a:pPr>
            <a:r>
              <a:rPr lang="fr-FR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</a:t>
            </a:r>
          </a:p>
          <a:p>
            <a:pPr marL="457200" lvl="1" indent="0">
              <a:spcAft>
                <a:spcPts val="800"/>
              </a:spcAft>
              <a:buNone/>
            </a:pPr>
            <a:r>
              <a:rPr lang="fr-FR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{'gamma': 0.5, 'learning_rate': 0.01, 'n_estimators': 700, 'subsample': 0.8}</a:t>
            </a:r>
            <a:endParaRPr lang="fr-FR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fr-FR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Nous sommes à la 4270eme position sur 12995.</a:t>
            </a:r>
            <a:endParaRPr lang="fr-FR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fr-FR" sz="2000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https://www.kaggle.com/thibaultroussel/notebook-p8-tr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601441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070DDFB-1E33-4439-ADF1-022403EB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fr-FR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8. Conclusion</a:t>
            </a:r>
            <a:endParaRPr lang="fr-FR"/>
          </a:p>
        </p:txBody>
      </p:sp>
      <p:pic>
        <p:nvPicPr>
          <p:cNvPr id="5" name="Image 4" descr="Une image contenant ciel, extérieur, herbe, jour&#10;&#10;Description générée automatiquement">
            <a:extLst>
              <a:ext uri="{FF2B5EF4-FFF2-40B4-BE49-F238E27FC236}">
                <a16:creationId xmlns:a16="http://schemas.microsoft.com/office/drawing/2014/main" id="{F97CB4EF-5574-43CE-95B6-3913726D50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95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31AAF0-D372-4FDD-BC81-D6A9AA0DA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fr-FR" sz="2000" dirty="0">
                <a:ea typeface="Calibri" panose="020F0502020204030204" pitchFamily="34" charset="0"/>
                <a:cs typeface="Times New Roman" panose="02020603050405020304" pitchFamily="18" charset="0"/>
              </a:rPr>
              <a:t>On a bien c</a:t>
            </a:r>
            <a:r>
              <a:rPr lang="fr-FR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hoisi une compétition </a:t>
            </a:r>
            <a:r>
              <a:rPr lang="fr-FR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kaggle</a:t>
            </a:r>
            <a:endParaRPr lang="fr-FR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 y a participé</a:t>
            </a:r>
            <a:endParaRPr lang="fr-FR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 a obtenu des résultats mesurables</a:t>
            </a:r>
          </a:p>
          <a:p>
            <a:r>
              <a:rPr lang="fr-FR" sz="2000" dirty="0">
                <a:ea typeface="Calibri" panose="020F0502020204030204" pitchFamily="34" charset="0"/>
                <a:cs typeface="Times New Roman" panose="02020603050405020304" pitchFamily="18" charset="0"/>
              </a:rPr>
              <a:t>On a créé un kernel </a:t>
            </a:r>
            <a:r>
              <a:rPr lang="fr-FR" sz="2000" b="0" i="0" dirty="0">
                <a:effectLst/>
              </a:rPr>
              <a:t>permettant de partager un élément intéressant avec la communauté</a:t>
            </a:r>
            <a:endParaRPr lang="fr-FR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865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herbe, ciel, extérieur, maison&#10;&#10;Description générée automatiquement">
            <a:extLst>
              <a:ext uri="{FF2B5EF4-FFF2-40B4-BE49-F238E27FC236}">
                <a16:creationId xmlns:a16="http://schemas.microsoft.com/office/drawing/2014/main" id="{9C5F3A84-1185-4D35-97CB-5F562509CD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59" b="24063"/>
          <a:stretch/>
        </p:blipFill>
        <p:spPr>
          <a:xfrm>
            <a:off x="0" y="-111759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3198AA7-E626-4723-8A86-F197B9AD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0" y="1978740"/>
            <a:ext cx="9144000" cy="2900518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20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1381959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AA9E1126-20DD-474D-AF86-90418874B9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6C0DDF2-37F7-46A3-B612-7A984083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b="1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SOMMAIRE</a:t>
            </a:r>
            <a:endParaRPr lang="fr-FR" sz="4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94B47B-EF70-4E0E-802C-F29BE61B0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Compétition choisie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Cleaning</a:t>
            </a: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effectué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Exploration des données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Modélisation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Modèle final </a:t>
            </a:r>
          </a:p>
          <a:p>
            <a:pPr marL="342900" lvl="0" indent="-342900"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Résultats</a:t>
            </a: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fr-F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05131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B5FB5AF-2871-47E5-B73F-C70AA3AC6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fr-FR" u="sng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 Introduction</a:t>
            </a:r>
            <a:endParaRPr lang="fr-FR">
              <a:latin typeface="+mn-lt"/>
            </a:endParaRPr>
          </a:p>
        </p:txBody>
      </p:sp>
      <p:pic>
        <p:nvPicPr>
          <p:cNvPr id="5" name="Image 4" descr="Une image contenant jouet&#10;&#10;Description générée automatiquement">
            <a:extLst>
              <a:ext uri="{FF2B5EF4-FFF2-40B4-BE49-F238E27FC236}">
                <a16:creationId xmlns:a16="http://schemas.microsoft.com/office/drawing/2014/main" id="{920CC856-8772-4A6D-9E3F-360400797B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8" t="-2162" r="-17886" b="2656"/>
          <a:stretch/>
        </p:blipFill>
        <p:spPr>
          <a:xfrm>
            <a:off x="21" y="10"/>
            <a:ext cx="5963900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02816F-B88B-498A-8A7D-714B8212E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 marL="457200"/>
            <a:r>
              <a:rPr lang="fr-FR" sz="13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Kaggle</a:t>
            </a:r>
            <a:r>
              <a:rPr lang="fr-FR" sz="13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pPr marL="914400" lvl="1"/>
            <a:r>
              <a:rPr lang="fr-FR" sz="13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vril 2010 </a:t>
            </a:r>
          </a:p>
          <a:p>
            <a:pPr marL="914400" lvl="1"/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 Francisco </a:t>
            </a:r>
          </a:p>
          <a:p>
            <a:pPr marL="914400" lvl="1"/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 Anthony </a:t>
            </a:r>
            <a:r>
              <a:rPr lang="fr-FR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Goldbloom</a:t>
            </a:r>
            <a:endParaRPr lang="fr-FR" sz="13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/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une plateforme qui organise des compétitions en data science et qui récompense les meilleurs analystes internationaux. </a:t>
            </a:r>
          </a:p>
          <a:p>
            <a:pPr marL="457200">
              <a:spcAft>
                <a:spcPts val="800"/>
              </a:spcAft>
            </a:pP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Nous devons :</a:t>
            </a:r>
          </a:p>
          <a:p>
            <a:pPr marL="914400" lvl="1">
              <a:spcAft>
                <a:spcPts val="800"/>
              </a:spcAft>
            </a:pP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Choisir une compétition</a:t>
            </a:r>
          </a:p>
          <a:p>
            <a:pPr marL="914400" lvl="1">
              <a:spcAft>
                <a:spcPts val="800"/>
              </a:spcAft>
            </a:pPr>
            <a:r>
              <a:rPr lang="fr-FR" sz="13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participer </a:t>
            </a:r>
            <a:endParaRPr lang="fr-FR" sz="13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>
              <a:spcAft>
                <a:spcPts val="800"/>
              </a:spcAft>
            </a:pP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Obtenir des résultats mesurables</a:t>
            </a:r>
          </a:p>
          <a:p>
            <a:pPr marL="457200">
              <a:spcAft>
                <a:spcPts val="800"/>
              </a:spcAft>
            </a:pPr>
            <a:r>
              <a:rPr lang="fr-FR" sz="13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Kaggle</a:t>
            </a:r>
            <a:r>
              <a:rPr lang="fr-FR" sz="13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 conçue comme une plateforme collaborative. Ce projet est l’occasion de participer à cette communauté.</a:t>
            </a:r>
          </a:p>
        </p:txBody>
      </p:sp>
    </p:spTree>
    <p:extLst>
      <p:ext uri="{BB962C8B-B14F-4D97-AF65-F5344CB8AC3E}">
        <p14:creationId xmlns:p14="http://schemas.microsoft.com/office/powerpoint/2010/main" val="3918361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4F505C-89F7-4102-AB9B-2A3ACE50D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fr-FR" sz="4000" u="sng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Compétition choisie</a:t>
            </a:r>
            <a:endParaRPr lang="fr-FR" sz="4000" dirty="0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C69388-88BF-48C8-8AD6-950F6A88E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>
              <a:spcAft>
                <a:spcPts val="800"/>
              </a:spcAft>
            </a:pPr>
            <a:r>
              <a:rPr lang="fr-FR" sz="17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 House Prices - Advanced Regression Techniques » </a:t>
            </a:r>
          </a:p>
          <a:p>
            <a:pPr>
              <a:spcAft>
                <a:spcPts val="800"/>
              </a:spcAft>
            </a:pPr>
            <a:r>
              <a:rPr lang="fr-FR" sz="17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 doit prédire le prix de vente de maison et utiliser du feature engineering.</a:t>
            </a:r>
          </a:p>
          <a:p>
            <a:pPr>
              <a:spcAft>
                <a:spcPts val="800"/>
              </a:spcAft>
            </a:pPr>
            <a:r>
              <a:rPr lang="fr-FR" sz="17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dataset </a:t>
            </a: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- 79 variables explicatives décrivant tous les aspects de maison résidentielles.</a:t>
            </a:r>
          </a:p>
          <a:p>
            <a:pPr>
              <a:spcAft>
                <a:spcPts val="800"/>
              </a:spcAft>
            </a:pP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a : </a:t>
            </a:r>
          </a:p>
          <a:p>
            <a:pPr lvl="1">
              <a:spcAft>
                <a:spcPts val="800"/>
              </a:spcAft>
            </a:pPr>
            <a:r>
              <a:rPr lang="fr-FR" sz="17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 fichier « train » sur lequel on va entrainer nos modèles, les maisons de ce fichier ont un prix associé. </a:t>
            </a:r>
          </a:p>
          <a:p>
            <a:pPr lvl="1">
              <a:spcAft>
                <a:spcPts val="800"/>
              </a:spcAft>
            </a:pPr>
            <a:r>
              <a:rPr lang="fr-FR" sz="17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 fichier « test », possédant une colonne de moins que « train » contenant les maisons dont on va chercher à estimer le prix de vente.</a:t>
            </a:r>
          </a:p>
          <a:p>
            <a:pPr>
              <a:spcAft>
                <a:spcPts val="800"/>
              </a:spcAft>
            </a:pP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métrique de ce projet est « Root-Mean-Squared-Error (RMSE) »</a:t>
            </a:r>
          </a:p>
          <a:p>
            <a:pPr>
              <a:spcAft>
                <a:spcPts val="800"/>
              </a:spcAft>
            </a:pPr>
            <a:r>
              <a:rPr lang="fr-FR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Nous devons rendre un fichier .csv contenant les identifiants des maisons à estimer ainsi que le prix que l’ont a estimé.</a:t>
            </a:r>
          </a:p>
          <a:p>
            <a:endParaRPr lang="fr-FR" sz="1700" dirty="0"/>
          </a:p>
        </p:txBody>
      </p:sp>
      <p:pic>
        <p:nvPicPr>
          <p:cNvPr id="5" name="Image 4" descr="Une image contenant neige, extérieur, nuit&#10;&#10;Description générée automatiquement">
            <a:extLst>
              <a:ext uri="{FF2B5EF4-FFF2-40B4-BE49-F238E27FC236}">
                <a16:creationId xmlns:a16="http://schemas.microsoft.com/office/drawing/2014/main" id="{C26BAF6A-2BC8-478C-A5AF-EF2C126B2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7" y="1595395"/>
            <a:ext cx="4037835" cy="525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67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bâtiment, extérieur, arbre, maison&#10;&#10;Description générée automatiquement">
            <a:extLst>
              <a:ext uri="{FF2B5EF4-FFF2-40B4-BE49-F238E27FC236}">
                <a16:creationId xmlns:a16="http://schemas.microsoft.com/office/drawing/2014/main" id="{A4951BF5-5408-4439-8CF1-0F7FE575B6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19" b="229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F852593-9804-43DA-A172-EE8FF3CD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 u="sng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Cleaning effectué</a:t>
            </a:r>
            <a:endParaRPr lang="fr-FR" sz="400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22B3A9-2AEC-4FAB-90C7-D622C4E0E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>
              <a:spcAft>
                <a:spcPts val="800"/>
              </a:spcAft>
            </a:pPr>
            <a:r>
              <a:rPr lang="fr-FR" sz="2000" b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train et test</a:t>
            </a:r>
            <a:endParaRPr lang="fr-FR" sz="20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Suppression de la variable « GarageYrBlt » et Id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Gestion des variables dont les valeurs manquantes représentent une absence. Par exemple, ceci est indiqué dans le document texte data_description.txt en « NA	No Basement» pour la variable Basement.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OneHotEncoding des variables catégorielles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Standardisation des variables quantitatives</a:t>
            </a:r>
          </a:p>
          <a:p>
            <a:pPr marL="342900" lvl="0" indent="-342900"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20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KNNImputer des valeurs manquantes sur test et dropna() sur train.</a:t>
            </a:r>
          </a:p>
        </p:txBody>
      </p:sp>
    </p:spTree>
    <p:extLst>
      <p:ext uri="{BB962C8B-B14F-4D97-AF65-F5344CB8AC3E}">
        <p14:creationId xmlns:p14="http://schemas.microsoft.com/office/powerpoint/2010/main" val="1295467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52593-9804-43DA-A172-EE8FF3CD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fr-FR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fr-FR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Cleaning</a:t>
            </a:r>
            <a:r>
              <a:rPr lang="fr-FR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effectué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22B3A9-2AEC-4FAB-90C7-D622C4E0E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14" y="2443315"/>
            <a:ext cx="391544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b="1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Boxplot</a:t>
            </a:r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la </a:t>
            </a:r>
            <a:r>
              <a:rPr lang="fr-FR" sz="2000" b="1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« </a:t>
            </a:r>
            <a:r>
              <a:rPr lang="fr-FR" sz="2000" b="1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SalePrice</a:t>
            </a:r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»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fr-FR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J’ai 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choisi de conserver la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target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ainsi car certaines maisons peuvent avoir un prix élevé, je ne vois pas les losanges noirs comme des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outliers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fr-FR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2819C7E-5BAC-4C4F-A30C-587B97373BD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62" y="1501191"/>
            <a:ext cx="6019331" cy="385237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19567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740F644-B266-4564-B3D0-F48D3D1D8333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62" r="17698"/>
          <a:stretch/>
        </p:blipFill>
        <p:spPr bwMode="auto">
          <a:xfrm>
            <a:off x="0" y="3429001"/>
            <a:ext cx="12019279" cy="255524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607C802-C254-4DF3-8CE9-BCB6B05B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4. E</a:t>
            </a:r>
            <a:r>
              <a:rPr lang="en-US" sz="4000" u="sng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xploration des données</a:t>
            </a:r>
            <a:endParaRPr lang="en-US" sz="4000" u="sng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19393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07C802-C254-4DF3-8CE9-BCB6B05B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u="sng">
                <a:solidFill>
                  <a:srgbClr val="FFFFFF"/>
                </a:solidFill>
              </a:rPr>
              <a:t>4. E</a:t>
            </a:r>
            <a:r>
              <a:rPr lang="en-US" sz="5400" u="sng">
                <a:solidFill>
                  <a:srgbClr val="FFFFFF"/>
                </a:solidFill>
                <a:effectLst/>
              </a:rPr>
              <a:t>xploration des données</a:t>
            </a:r>
            <a:endParaRPr lang="en-US" sz="5400" u="sng">
              <a:solidFill>
                <a:srgbClr val="FFFFFF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E354080C-B4F7-496A-9DE6-1E088666A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678" y="2426818"/>
            <a:ext cx="3897695" cy="3997637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D197D636-4E4B-420E-9775-76BE2444A6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13" b="5585"/>
          <a:stretch/>
        </p:blipFill>
        <p:spPr>
          <a:xfrm>
            <a:off x="6445073" y="2732972"/>
            <a:ext cx="5455917" cy="338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969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bâtiment, signe&#10;&#10;Description générée automatiquement">
            <a:extLst>
              <a:ext uri="{FF2B5EF4-FFF2-40B4-BE49-F238E27FC236}">
                <a16:creationId xmlns:a16="http://schemas.microsoft.com/office/drawing/2014/main" id="{A5A9079C-84C9-4E91-BD59-F508926608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09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3FA8931-B0D4-468D-ACF3-BD8F943F2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>
            <a:normAutofit/>
          </a:bodyPr>
          <a:lstStyle/>
          <a:p>
            <a:r>
              <a:rPr lang="fr-FR" sz="4000" u="sng">
                <a:latin typeface="+mn-lt"/>
              </a:rPr>
              <a:t>5. </a:t>
            </a:r>
            <a:r>
              <a:rPr lang="fr-FR" sz="4000" u="sng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Modélisation</a:t>
            </a:r>
            <a:endParaRPr lang="fr-FR" sz="4000" u="sng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BB2E01-7FE4-4C9A-903E-CE24569E0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3773010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Notre target est : </a:t>
            </a:r>
            <a:r>
              <a:rPr lang="fr-FR" sz="19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SalePrice</a:t>
            </a:r>
            <a:endParaRPr lang="fr-FR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modèles testés sont : 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RandomForestClassifier</a:t>
            </a: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GradientBoostingRegressor</a:t>
            </a:r>
          </a:p>
          <a:p>
            <a:pPr marL="342900" lvl="0" indent="-342900"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XGBRegressor</a:t>
            </a:r>
          </a:p>
          <a:p>
            <a:pPr>
              <a:spcAft>
                <a:spcPts val="800"/>
              </a:spcAft>
            </a:pPr>
            <a:r>
              <a:rPr lang="fr-FR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Utilisation de différents GridSearchCV pour améliorer les performances.</a:t>
            </a:r>
          </a:p>
          <a:p>
            <a:pPr>
              <a:spcAft>
                <a:spcPts val="800"/>
              </a:spcAft>
            </a:pPr>
            <a:r>
              <a:rPr lang="fr-FR" sz="19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J’ai finalement soumis 15 prédictions dont la premiere a reçu un score de 0,21035</a:t>
            </a:r>
            <a:endParaRPr lang="fr-FR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900"/>
          </a:p>
        </p:txBody>
      </p:sp>
    </p:spTree>
    <p:extLst>
      <p:ext uri="{BB962C8B-B14F-4D97-AF65-F5344CB8AC3E}">
        <p14:creationId xmlns:p14="http://schemas.microsoft.com/office/powerpoint/2010/main" val="255521062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989</Words>
  <Application>Microsoft Office PowerPoint</Application>
  <PresentationFormat>Grand écran</PresentationFormat>
  <Paragraphs>106</Paragraphs>
  <Slides>14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Aharoni</vt:lpstr>
      <vt:lpstr>-apple-system</vt:lpstr>
      <vt:lpstr>Arial</vt:lpstr>
      <vt:lpstr>Calibri</vt:lpstr>
      <vt:lpstr>Calibri Light</vt:lpstr>
      <vt:lpstr>Thème Office</vt:lpstr>
      <vt:lpstr>Projet 8 IML Participez à une compétition Kaggle !</vt:lpstr>
      <vt:lpstr>SOMMAIRE</vt:lpstr>
      <vt:lpstr>1. Introduction</vt:lpstr>
      <vt:lpstr>2. Compétition choisie</vt:lpstr>
      <vt:lpstr>3. Cleaning effectué</vt:lpstr>
      <vt:lpstr>3. Cleaning effectué</vt:lpstr>
      <vt:lpstr>4. Exploration des données</vt:lpstr>
      <vt:lpstr>4. Exploration des données</vt:lpstr>
      <vt:lpstr>5. Modélisation</vt:lpstr>
      <vt:lpstr>5. Modélisation</vt:lpstr>
      <vt:lpstr>6. Modèle final</vt:lpstr>
      <vt:lpstr>7. Résultats</vt:lpstr>
      <vt:lpstr>8. 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8 IML Participez à une compétition Kaggle !</dc:title>
  <dc:creator>Thibault Roussel</dc:creator>
  <cp:lastModifiedBy>Thibault Roussel</cp:lastModifiedBy>
  <cp:revision>19</cp:revision>
  <dcterms:created xsi:type="dcterms:W3CDTF">2021-06-21T08:56:17Z</dcterms:created>
  <dcterms:modified xsi:type="dcterms:W3CDTF">2021-06-24T16:47:29Z</dcterms:modified>
</cp:coreProperties>
</file>

<file path=docProps/thumbnail.jpeg>
</file>